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65" r:id="rId6"/>
    <p:sldId id="266" r:id="rId7"/>
    <p:sldId id="263" r:id="rId8"/>
    <p:sldId id="264" r:id="rId9"/>
    <p:sldId id="267" r:id="rId10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35" d="100"/>
          <a:sy n="35" d="100"/>
        </p:scale>
        <p:origin x="60" y="4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11560" y="3003798"/>
            <a:ext cx="6048672" cy="792087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311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prezentacji nie dłuższy niż dwie linijki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692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7704856" cy="85725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7613"/>
            <a:ext cx="7643192" cy="3247009"/>
          </a:xfrm>
        </p:spPr>
        <p:txBody>
          <a:bodyPr/>
          <a:lstStyle>
            <a:lvl3pPr marL="432000" indent="-216000">
              <a:buClr>
                <a:schemeClr val="accent2"/>
              </a:buClr>
              <a:buFont typeface="Arial" panose="020B0604020202020204" pitchFamily="34" charset="0"/>
              <a:buChar char="+"/>
              <a:defRPr sz="1800"/>
            </a:lvl3pPr>
            <a:lvl4pPr marL="648000" indent="-216000">
              <a:buClr>
                <a:schemeClr val="accent2"/>
              </a:buClr>
              <a:buFont typeface="Arial" panose="020B0604020202020204" pitchFamily="34" charset="0"/>
              <a:buChar char="+"/>
              <a:defRPr sz="1600"/>
            </a:lvl4pPr>
            <a:lvl5pPr marL="864000" indent="-216000">
              <a:buClr>
                <a:schemeClr val="accent2"/>
              </a:buClr>
              <a:buFont typeface="Arial" panose="020B0604020202020204" pitchFamily="34" charset="0"/>
              <a:buChar char="+"/>
              <a:defRPr sz="14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36A8-EBB5-4E6E-B9BB-5309AB4468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11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36A8-EBB5-4E6E-B9BB-5309AB4468F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2051720" y="3308834"/>
            <a:ext cx="504056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2600"/>
              </a:lnSpc>
            </a:pPr>
            <a:r>
              <a:rPr lang="pl-PL" sz="3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Slajd tytuł rozdziału nie dłuższy</a:t>
            </a:r>
            <a:r>
              <a:rPr lang="pl-PL" sz="3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3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3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niż dwie linijki tekstu</a:t>
            </a:r>
            <a:endParaRPr lang="pl-PL" sz="3400" b="1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2051720" y="4120797"/>
            <a:ext cx="5040560" cy="6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2000"/>
              </a:lnSpc>
            </a:pPr>
            <a:r>
              <a:rPr lang="pl-PL" sz="2400" b="1" i="0" u="none" strike="noStrike" kern="1200" baseline="30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Podtytuł rozdziału nie dłuższy</a:t>
            </a:r>
            <a:r>
              <a:rPr lang="pl-PL" sz="2400" b="1" i="0" u="none" strike="noStrike" kern="12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2400" b="1" i="0" u="none" strike="noStrike" kern="12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pl-PL" sz="2400" b="1" i="0" u="none" strike="noStrike" kern="1200" baseline="30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niż dwie linijki tekstu</a:t>
            </a:r>
            <a:endParaRPr lang="pl-PL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1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75605"/>
            <a:ext cx="4038600" cy="33190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75605"/>
            <a:ext cx="4038600" cy="33190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36A8-EBB5-4E6E-B9BB-5309AB4468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68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563888" y="332060"/>
            <a:ext cx="4592489" cy="871538"/>
          </a:xfrm>
        </p:spPr>
        <p:txBody>
          <a:bodyPr anchor="b">
            <a:normAutofit/>
          </a:bodyPr>
          <a:lstStyle>
            <a:lvl1pPr algn="l">
              <a:defRPr sz="2600" b="1" baseline="0"/>
            </a:lvl1pPr>
          </a:lstStyle>
          <a:p>
            <a:r>
              <a:rPr lang="pl-PL" dirty="0" smtClean="0"/>
              <a:t>Tytuł slajdu nie dłuższy niż dwie linijki tekstu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63888" y="1419622"/>
            <a:ext cx="4592489" cy="310299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36A8-EBB5-4E6E-B9BB-5309AB4468F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3"/>
          </p:nvPr>
        </p:nvSpPr>
        <p:spPr>
          <a:xfrm>
            <a:off x="251520" y="339725"/>
            <a:ext cx="3024336" cy="41767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10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39552" y="1131590"/>
            <a:ext cx="7632848" cy="1872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9552" y="3219822"/>
            <a:ext cx="7632848" cy="60364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36A8-EBB5-4E6E-B9BB-5309AB4468F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7560840" cy="85725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13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04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77048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Tytuł slajdu nie dłuższy niż jedna linijka tekstu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47613"/>
            <a:ext cx="7643192" cy="324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012160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36A8-EBB5-4E6E-B9BB-5309AB4468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29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  <p:sldLayoutId id="214748365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-2160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+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Urządzenia z dostępem                do technologii 5G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273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Urządzenia z dostępem do technologii 5G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Huawei</a:t>
            </a:r>
            <a:r>
              <a:rPr lang="pl-PL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Mate </a:t>
            </a:r>
            <a:r>
              <a:rPr lang="pl-PL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Xs</a:t>
            </a:r>
            <a:endParaRPr lang="pl-PL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Huawei</a:t>
            </a:r>
            <a:r>
              <a:rPr lang="pl-PL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P40 </a:t>
            </a:r>
            <a:r>
              <a:rPr lang="pl-PL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Huawei</a:t>
            </a:r>
            <a:r>
              <a:rPr lang="pl-PL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Router </a:t>
            </a:r>
            <a:r>
              <a:rPr lang="pl-PL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ZTE MC801</a:t>
            </a:r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99431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23201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345902"/>
            <a:ext cx="6752729" cy="857696"/>
          </a:xfrm>
        </p:spPr>
        <p:txBody>
          <a:bodyPr/>
          <a:lstStyle/>
          <a:p>
            <a:pPr algn="ctr"/>
            <a:r>
              <a:rPr lang="pl-PL" dirty="0" err="1" smtClean="0"/>
              <a:t>Huawei</a:t>
            </a:r>
            <a:r>
              <a:rPr lang="pl-PL" dirty="0" smtClean="0"/>
              <a:t> Mate </a:t>
            </a:r>
            <a:r>
              <a:rPr lang="pl-PL" dirty="0" err="1" smtClean="0"/>
              <a:t>Xs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067944" y="1275606"/>
            <a:ext cx="4088433" cy="3744416"/>
          </a:xfrm>
        </p:spPr>
        <p:txBody>
          <a:bodyPr>
            <a:normAutofit fontScale="47500" lnSpcReduction="20000"/>
          </a:bodyPr>
          <a:lstStyle/>
          <a:p>
            <a:endParaRPr lang="pl-PL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chemeClr val="tx1"/>
                </a:solidFill>
                <a:latin typeface="+mj-lt"/>
              </a:rPr>
              <a:t>System operacyjny HMS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Wyświetlacz podstawowy - 6,6" OLED Display (2480 x 1148)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Dodatkowy wyświetlacz - 6,38" OLED Display (2480 x 892)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Wyświetlacz po rozłożeniu: 8" OLED Display (2480 x 2200)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Wymiary urządzenia złożonego - 161,3 mm x 78,5 mm x 11 mm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Wymiany urządzenia po złożeniu - 161,3 mm x 146,2 mm x 11 </a:t>
            </a:r>
            <a:r>
              <a:rPr lang="pl-PL" sz="1900" dirty="0" smtClean="0">
                <a:solidFill>
                  <a:schemeClr val="tx1"/>
                </a:solidFill>
                <a:latin typeface="+mj-lt"/>
              </a:rPr>
              <a:t>mm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chemeClr val="tx1"/>
                </a:solidFill>
                <a:latin typeface="+mj-lt"/>
              </a:rPr>
              <a:t>Sieć 5G NSA/SA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Procesor </a:t>
            </a:r>
            <a:r>
              <a:rPr lang="pl-PL" sz="1900" dirty="0" err="1">
                <a:solidFill>
                  <a:schemeClr val="tx1"/>
                </a:solidFill>
                <a:latin typeface="+mj-lt"/>
              </a:rPr>
              <a:t>Huawei</a:t>
            </a:r>
            <a:r>
              <a:rPr lang="pl-PL" sz="1900" dirty="0">
                <a:solidFill>
                  <a:schemeClr val="tx1"/>
                </a:solidFill>
                <a:latin typeface="+mj-lt"/>
              </a:rPr>
              <a:t> kirin 990 </a:t>
            </a:r>
            <a:r>
              <a:rPr lang="pl-PL" sz="1900" dirty="0" smtClean="0">
                <a:solidFill>
                  <a:schemeClr val="tx1"/>
                </a:solidFill>
                <a:latin typeface="+mj-lt"/>
              </a:rPr>
              <a:t>5G</a:t>
            </a:r>
            <a:endParaRPr lang="pl-PL" sz="19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Aparat podstawowy - 40 MP </a:t>
            </a:r>
            <a:r>
              <a:rPr lang="pl-PL" sz="1900" dirty="0" err="1">
                <a:solidFill>
                  <a:schemeClr val="tx1"/>
                </a:solidFill>
                <a:latin typeface="+mj-lt"/>
              </a:rPr>
              <a:t>Wide</a:t>
            </a:r>
            <a:r>
              <a:rPr lang="pl-PL" sz="19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900" dirty="0" err="1">
                <a:solidFill>
                  <a:schemeClr val="tx1"/>
                </a:solidFill>
                <a:latin typeface="+mj-lt"/>
              </a:rPr>
              <a:t>Angle</a:t>
            </a:r>
            <a:r>
              <a:rPr lang="pl-PL" sz="19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900" dirty="0" err="1">
                <a:solidFill>
                  <a:schemeClr val="tx1"/>
                </a:solidFill>
                <a:latin typeface="+mj-lt"/>
              </a:rPr>
              <a:t>Lens</a:t>
            </a:r>
            <a:r>
              <a:rPr lang="pl-PL" sz="1900" dirty="0">
                <a:solidFill>
                  <a:schemeClr val="tx1"/>
                </a:solidFill>
                <a:latin typeface="+mj-lt"/>
              </a:rPr>
              <a:t>, f/1.8 z AIS </a:t>
            </a:r>
            <a:r>
              <a:rPr lang="pl-PL" sz="1900" dirty="0" err="1">
                <a:solidFill>
                  <a:schemeClr val="tx1"/>
                </a:solidFill>
                <a:latin typeface="+mj-lt"/>
              </a:rPr>
              <a:t>Ultraszeroki</a:t>
            </a:r>
            <a:r>
              <a:rPr lang="pl-PL" sz="1900" dirty="0">
                <a:solidFill>
                  <a:schemeClr val="tx1"/>
                </a:solidFill>
                <a:latin typeface="+mj-lt"/>
              </a:rPr>
              <a:t> kąt + Teleobiektyw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Bateria 4500 </a:t>
            </a:r>
            <a:r>
              <a:rPr lang="pl-PL" sz="1900" dirty="0" err="1">
                <a:solidFill>
                  <a:schemeClr val="tx1"/>
                </a:solidFill>
                <a:latin typeface="+mj-lt"/>
              </a:rPr>
              <a:t>mAh</a:t>
            </a:r>
            <a:endParaRPr lang="pl-PL" sz="19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Ładowanie </a:t>
            </a:r>
            <a:r>
              <a:rPr lang="pl-PL" sz="1900" dirty="0" err="1">
                <a:solidFill>
                  <a:schemeClr val="tx1"/>
                </a:solidFill>
                <a:latin typeface="+mj-lt"/>
              </a:rPr>
              <a:t>Huawei</a:t>
            </a:r>
            <a:r>
              <a:rPr lang="pl-PL" sz="1900" dirty="0">
                <a:solidFill>
                  <a:schemeClr val="tx1"/>
                </a:solidFill>
                <a:latin typeface="+mj-lt"/>
              </a:rPr>
              <a:t> 55W </a:t>
            </a:r>
            <a:r>
              <a:rPr lang="pl-PL" sz="1900" dirty="0" err="1">
                <a:solidFill>
                  <a:schemeClr val="tx1"/>
                </a:solidFill>
                <a:latin typeface="+mj-lt"/>
              </a:rPr>
              <a:t>SuperCharge</a:t>
            </a:r>
            <a:endParaRPr lang="pl-PL" sz="19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chemeClr val="tx1"/>
                </a:solidFill>
                <a:latin typeface="+mj-lt"/>
              </a:rPr>
              <a:t>RAM </a:t>
            </a:r>
            <a:r>
              <a:rPr lang="pl-PL" sz="1900" dirty="0">
                <a:solidFill>
                  <a:schemeClr val="tx1"/>
                </a:solidFill>
                <a:latin typeface="+mj-lt"/>
              </a:rPr>
              <a:t>8 GB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ROM 512 GB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  <a:latin typeface="+mj-lt"/>
              </a:rPr>
              <a:t>Dual SIM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r="3899"/>
          <a:stretch>
            <a:fillRect/>
          </a:stretch>
        </p:blipFill>
        <p:spPr>
          <a:xfrm>
            <a:off x="323528" y="483518"/>
            <a:ext cx="3024336" cy="4176713"/>
          </a:xfrm>
        </p:spPr>
      </p:pic>
    </p:spTree>
    <p:extLst>
      <p:ext uri="{BB962C8B-B14F-4D97-AF65-F5344CB8AC3E}">
        <p14:creationId xmlns:p14="http://schemas.microsoft.com/office/powerpoint/2010/main" val="95857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Huawei</a:t>
            </a:r>
            <a:r>
              <a:rPr lang="pl-PL" dirty="0"/>
              <a:t> Mate </a:t>
            </a:r>
            <a:r>
              <a:rPr lang="pl-PL" dirty="0" err="1"/>
              <a:t>Xs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200" dirty="0" smtClean="0">
              <a:solidFill>
                <a:schemeClr val="tx1"/>
              </a:solidFill>
            </a:endParaRPr>
          </a:p>
          <a:p>
            <a:r>
              <a:rPr lang="pl-PL" sz="1200" b="1" dirty="0" smtClean="0">
                <a:solidFill>
                  <a:schemeClr val="tx1"/>
                </a:solidFill>
              </a:rPr>
              <a:t>HUAWEI </a:t>
            </a:r>
            <a:r>
              <a:rPr lang="pl-PL" sz="1200" b="1" dirty="0">
                <a:solidFill>
                  <a:schemeClr val="tx1"/>
                </a:solidFill>
              </a:rPr>
              <a:t>Mate </a:t>
            </a:r>
            <a:r>
              <a:rPr lang="pl-PL" sz="1200" b="1" dirty="0" err="1">
                <a:solidFill>
                  <a:schemeClr val="tx1"/>
                </a:solidFill>
              </a:rPr>
              <a:t>Xs</a:t>
            </a:r>
            <a:r>
              <a:rPr lang="pl-PL" sz="1200" b="1" dirty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z chipsetem Kirin 990 5G pozwala </a:t>
            </a:r>
            <a:r>
              <a:rPr lang="pl-PL" sz="1200" dirty="0" smtClean="0">
                <a:solidFill>
                  <a:schemeClr val="tx1"/>
                </a:solidFill>
              </a:rPr>
              <a:t>osiągać zawrotne prędkości </a:t>
            </a:r>
            <a:r>
              <a:rPr lang="pl-PL" sz="1200" dirty="0">
                <a:solidFill>
                  <a:schemeClr val="tx1"/>
                </a:solidFill>
              </a:rPr>
              <a:t>transmisji danych. </a:t>
            </a:r>
            <a:endParaRPr lang="pl-PL" sz="1200" dirty="0" smtClean="0">
              <a:solidFill>
                <a:schemeClr val="tx1"/>
              </a:solidFill>
            </a:endParaRPr>
          </a:p>
          <a:p>
            <a:r>
              <a:rPr lang="pl-PL" sz="1200" dirty="0" smtClean="0">
                <a:solidFill>
                  <a:schemeClr val="tx1"/>
                </a:solidFill>
              </a:rPr>
              <a:t>Innowacyjna </a:t>
            </a:r>
            <a:r>
              <a:rPr lang="pl-PL" sz="1200" dirty="0">
                <a:solidFill>
                  <a:schemeClr val="tx1"/>
                </a:solidFill>
              </a:rPr>
              <a:t>architektura układu </a:t>
            </a:r>
            <a:r>
              <a:rPr lang="pl-PL" sz="1200" dirty="0" smtClean="0">
                <a:solidFill>
                  <a:schemeClr val="tx1"/>
                </a:solidFill>
              </a:rPr>
              <a:t>zapewnia potężną </a:t>
            </a:r>
            <a:r>
              <a:rPr lang="pl-PL" sz="1200" dirty="0">
                <a:solidFill>
                  <a:schemeClr val="tx1"/>
                </a:solidFill>
              </a:rPr>
              <a:t>wydajność przy zmniejszonym zapotrzebowaniu na energię.</a:t>
            </a:r>
          </a:p>
          <a:p>
            <a:endParaRPr lang="pl-PL" sz="1200" dirty="0" smtClean="0">
              <a:solidFill>
                <a:schemeClr val="tx1"/>
              </a:solidFill>
            </a:endParaRPr>
          </a:p>
          <a:p>
            <a:endParaRPr lang="pl-PL" sz="1200" dirty="0" smtClean="0">
              <a:solidFill>
                <a:schemeClr val="tx1"/>
              </a:solidFill>
            </a:endParaRPr>
          </a:p>
          <a:p>
            <a:r>
              <a:rPr lang="pl-PL" sz="1200" b="1" dirty="0" smtClean="0">
                <a:solidFill>
                  <a:schemeClr val="tx1"/>
                </a:solidFill>
              </a:rPr>
              <a:t>HUAWEI </a:t>
            </a:r>
            <a:r>
              <a:rPr lang="pl-PL" sz="1200" b="1" dirty="0">
                <a:solidFill>
                  <a:schemeClr val="tx1"/>
                </a:solidFill>
              </a:rPr>
              <a:t>Mate </a:t>
            </a:r>
            <a:r>
              <a:rPr lang="pl-PL" sz="1200" b="1" dirty="0" err="1">
                <a:solidFill>
                  <a:schemeClr val="tx1"/>
                </a:solidFill>
              </a:rPr>
              <a:t>Xs</a:t>
            </a:r>
            <a:r>
              <a:rPr lang="pl-PL" sz="1200" b="1" dirty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obsługuje łączność 5G NSA oraz SA, dzięki czemu</a:t>
            </a:r>
          </a:p>
          <a:p>
            <a:r>
              <a:rPr lang="pl-PL" sz="1200" dirty="0">
                <a:solidFill>
                  <a:schemeClr val="tx1"/>
                </a:solidFill>
              </a:rPr>
              <a:t>jest świetnie przygotowany na nadchodzącą rewolucję. </a:t>
            </a:r>
            <a:r>
              <a:rPr lang="pl-PL" sz="1200" dirty="0" smtClean="0">
                <a:solidFill>
                  <a:schemeClr val="tx1"/>
                </a:solidFill>
              </a:rPr>
              <a:t>Zaawansowana technologia </a:t>
            </a:r>
            <a:r>
              <a:rPr lang="pl-PL" sz="1200" dirty="0">
                <a:solidFill>
                  <a:schemeClr val="tx1"/>
                </a:solidFill>
              </a:rPr>
              <a:t>dual SIM zapewnia rozbudowany dostęp do </a:t>
            </a:r>
            <a:r>
              <a:rPr lang="pl-PL" sz="1200" dirty="0" smtClean="0">
                <a:solidFill>
                  <a:schemeClr val="tx1"/>
                </a:solidFill>
              </a:rPr>
              <a:t>pasm częstotliwości </a:t>
            </a:r>
            <a:r>
              <a:rPr lang="pl-PL" sz="1200" dirty="0">
                <a:solidFill>
                  <a:schemeClr val="tx1"/>
                </a:solidFill>
              </a:rPr>
              <a:t>2G / 3G / 4G / 5G na całym świecie.</a:t>
            </a:r>
          </a:p>
        </p:txBody>
      </p:sp>
    </p:spTree>
    <p:extLst>
      <p:ext uri="{BB962C8B-B14F-4D97-AF65-F5344CB8AC3E}">
        <p14:creationId xmlns:p14="http://schemas.microsoft.com/office/powerpoint/2010/main" val="27763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Huawei</a:t>
            </a:r>
            <a:r>
              <a:rPr lang="pl-PL" dirty="0" smtClean="0"/>
              <a:t> P40 Pro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3563888" y="1275606"/>
            <a:ext cx="4592489" cy="3744416"/>
          </a:xfrm>
        </p:spPr>
        <p:txBody>
          <a:bodyPr>
            <a:normAutofit fontScale="77500" lnSpcReduction="20000"/>
          </a:bodyPr>
          <a:lstStyle/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Usługi Mobilne HMS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Wyświetlacz podstawowy -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6,58"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OLED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2K (2640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1200)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Wymiary urządzenia: 158,2 mm x 72,6 mm x 8,95 mm</a:t>
            </a:r>
            <a:endParaRPr lang="pl-PL" sz="1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Aparat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podstawowy - 50 MP Aparat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Ultravision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, f/1.9,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OiS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;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Bateria 4200 </a:t>
            </a:r>
            <a:r>
              <a:rPr lang="pl-PL" sz="14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mAh</a:t>
            </a:r>
            <a:endParaRPr lang="pl-PL" sz="14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HUAWEI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SuperCharge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40 W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Sieć 5G NSA/SA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WI-FI 6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Plus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Dual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VoLT</a:t>
            </a:r>
            <a:endParaRPr lang="pl-PL" sz="1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Procesor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Huawei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kirin 990 5G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RAM 8 GB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ROM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256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GB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Dual SIM</a:t>
            </a:r>
          </a:p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r="13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735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Huawei</a:t>
            </a:r>
            <a:r>
              <a:rPr lang="pl-PL" dirty="0"/>
              <a:t> P40 Pro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63229"/>
            <a:ext cx="7643192" cy="3531393"/>
          </a:xfrm>
        </p:spPr>
        <p:txBody>
          <a:bodyPr>
            <a:normAutofit/>
          </a:bodyPr>
          <a:lstStyle/>
          <a:p>
            <a:endParaRPr lang="pl-P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APARAT NAJNOWSZEJ GENERACJI ULTRA VISION LEICA CAMERA</a:t>
            </a:r>
          </a:p>
          <a:p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zaawansowane aparaty; Nowa generacja sztucznej inteligencji; Nawet x50 powiększenie; Doskonałe zdjęcia oraz filmy przy słabym oświetleniu. </a:t>
            </a:r>
            <a:endParaRPr lang="pl-PL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WYRÓŻNIAJĄCY </a:t>
            </a:r>
            <a:r>
              <a:rPr lang="pl-P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  <a:endParaRPr lang="pl-PL" sz="1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Zaokrąglony </a:t>
            </a:r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każdej strony opływowy wyświetlacz 6,58”; Nowe, wyróżniające kolory. </a:t>
            </a:r>
            <a:endParaRPr lang="pl-PL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POZNAJ </a:t>
            </a:r>
            <a:r>
              <a:rPr lang="pl-P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TECHNOLOGIĘ 5G </a:t>
            </a:r>
            <a:endParaRPr lang="pl-PL" sz="1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Nowa </a:t>
            </a:r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definicja szybkości; Pobieraj dane z prędkością nawet do 1,6 </a:t>
            </a:r>
            <a:r>
              <a:rPr lang="pl-PL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Gb</a:t>
            </a:r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/s.*</a:t>
            </a:r>
          </a:p>
          <a:p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*Prędkość pobierania danych określona na podstawie badań </a:t>
            </a:r>
            <a:r>
              <a:rPr lang="pl-PL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Huawei</a:t>
            </a:r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</a:t>
            </a:r>
            <a:r>
              <a:rPr lang="pl-P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NAJWYŻSZA WYDAJNOŚĆ </a:t>
            </a:r>
            <a:endParaRPr lang="pl-PL" sz="1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Procesor </a:t>
            </a:r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HUAWEI Kirin 990 5G; 2x 2,86 GHz + 2x 2,36 GHz + 4x 1,95 GHz; 2 rdzenie NPU wspierające działanie sztucznej inteligencji w smartfonie; 16-rdzeniowy procesor graficzny Mali-G76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94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64089" y="302694"/>
            <a:ext cx="3024336" cy="871538"/>
          </a:xfrm>
        </p:spPr>
        <p:txBody>
          <a:bodyPr/>
          <a:lstStyle/>
          <a:p>
            <a:r>
              <a:rPr lang="pl-PL" dirty="0" err="1" smtClean="0"/>
              <a:t>Huawei</a:t>
            </a:r>
            <a:r>
              <a:rPr lang="pl-PL" dirty="0" smtClean="0"/>
              <a:t> P40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220072" y="1275606"/>
            <a:ext cx="2936305" cy="36004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Usługi Mobilne HMS</a:t>
            </a:r>
            <a:endParaRPr lang="pl-PL" sz="17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Wyświetlacz podstawowy - 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6,1" </a:t>
            </a: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OLED Display (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2340 </a:t>
            </a: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 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1080)</a:t>
            </a:r>
            <a:endParaRPr lang="pl-PL" sz="17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Wymiary </a:t>
            </a: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urządzenia 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– 148,9 </a:t>
            </a: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mm x 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71 mm </a:t>
            </a: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 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8,5 </a:t>
            </a: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mm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Aparat </a:t>
            </a: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podstawowy - 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50 </a:t>
            </a: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MP 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Ultra </a:t>
            </a:r>
            <a:r>
              <a:rPr lang="pl-PL" sz="17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Vision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l-PL" sz="17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Wide</a:t>
            </a:r>
            <a:endParaRPr lang="pl-PL" sz="17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Sieć 5G NSA/SA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WI-FI 6 Plus</a:t>
            </a:r>
            <a:endParaRPr lang="pl-PL" sz="17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Procesor </a:t>
            </a:r>
            <a:r>
              <a:rPr lang="pl-PL" sz="17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Huawei</a:t>
            </a: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kirin 990 5G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RAM 8 GB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ROM </a:t>
            </a:r>
            <a:r>
              <a:rPr lang="pl-PL" sz="17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128 GB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Bateria 3800 </a:t>
            </a:r>
            <a:r>
              <a:rPr lang="pl-PL" sz="17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mAh</a:t>
            </a:r>
            <a:endParaRPr lang="pl-PL" sz="17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Dual SIM</a:t>
            </a:r>
          </a:p>
          <a:p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" b="2220"/>
          <a:stretch>
            <a:fillRect/>
          </a:stretch>
        </p:blipFill>
        <p:spPr>
          <a:xfrm>
            <a:off x="354013" y="123825"/>
            <a:ext cx="4897437" cy="4679950"/>
          </a:xfrm>
        </p:spPr>
      </p:pic>
    </p:spTree>
    <p:extLst>
      <p:ext uri="{BB962C8B-B14F-4D97-AF65-F5344CB8AC3E}">
        <p14:creationId xmlns:p14="http://schemas.microsoft.com/office/powerpoint/2010/main" val="373434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Huawei</a:t>
            </a:r>
            <a:r>
              <a:rPr lang="pl-PL" dirty="0" smtClean="0"/>
              <a:t> P40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7575"/>
            <a:ext cx="7643192" cy="3607048"/>
          </a:xfrm>
        </p:spPr>
        <p:txBody>
          <a:bodyPr>
            <a:normAutofit fontScale="55000" lnSpcReduction="20000"/>
          </a:bodyPr>
          <a:lstStyle/>
          <a:p>
            <a:pPr algn="ctr"/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HUAWEI P40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wyposażony jest w baterię o pojemności 3800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Smartfon posiada trzystopniową architekturę efektywności energetycznej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 znacznie wydłuża czas pracy urządzenia bez konieczności ładowania. HUAWEI P40 wyposażony jest w pamięć wewnętrzną 128 GB oraz posiada odporność na kurz i wodę na poziomie normy IP53. </a:t>
            </a:r>
            <a:endParaRPr lang="pl-P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NAJWYDAJNIEJSZY PROCESOR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HUAWEI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8-rdzeniowy procesor w technologii 7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16-rdzeniowy procesor graficzny Mali-G76; 2x NPU - Sztuczna Inteligencja</a:t>
            </a: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NOWOCZESNY STANDARD ŁĄCZNOŚCI Transfer nawet do 1,6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Gb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/s; Technologia 5G NSA/SA; Obsługa Dual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JESZCZE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SZYBSZY TRANSFER </a:t>
            </a:r>
            <a:r>
              <a:rPr lang="pl-P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DANYCH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nawet do 2,4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Gb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/s; Stabilne oraz szybkie połączenie</a:t>
            </a: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PŁYNNA PRACA NA WIELU APLIKACJACH JEDNOCZEŚNIE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Możesz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rozszerzyć pamięć kartą pamięci NM o pojemności do 256 GB</a:t>
            </a: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ZAWSZE GOTOWY DO PRACY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HUAWEI P40 to smartfon, który obok nowoczesnego procesora HUAWEI Kirin 990 5G został wyposażony w najnowocześniejsze standardy łączności: obsługa sieci 5G, najszybszy standard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Wi-FI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Plus oraz Bluetooth 5.1.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8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5896" y="339725"/>
            <a:ext cx="4704797" cy="115190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Router </a:t>
            </a:r>
            <a:r>
              <a:rPr lang="pl-PL" dirty="0"/>
              <a:t>ZTE MC801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2051720" y="1275606"/>
            <a:ext cx="6104657" cy="3816424"/>
          </a:xfrm>
        </p:spPr>
        <p:txBody>
          <a:bodyPr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Wbudowany </a:t>
            </a: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modem obsługujący:</a:t>
            </a:r>
          </a:p>
          <a:p>
            <a:pPr>
              <a:lnSpc>
                <a:spcPct val="150000"/>
              </a:lnSpc>
            </a:pPr>
            <a:r>
              <a:rPr lang="pl-PL" sz="105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5G </a:t>
            </a: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(NSA)</a:t>
            </a:r>
          </a:p>
          <a:p>
            <a:pPr>
              <a:lnSpc>
                <a:spcPct val="150000"/>
              </a:lnSpc>
            </a:pPr>
            <a:r>
              <a:rPr lang="pl-PL" sz="105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LTE</a:t>
            </a: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FDD Kat. 20</a:t>
            </a:r>
          </a:p>
          <a:p>
            <a:pPr>
              <a:lnSpc>
                <a:spcPct val="150000"/>
              </a:lnSpc>
            </a:pPr>
            <a:r>
              <a:rPr lang="pl-PL" sz="105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3G </a:t>
            </a:r>
            <a:endParaRPr lang="pl-PL" sz="105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Wspieranie </a:t>
            </a: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częstotliwości: 5G Sub6 N41 N78; LTE B1/B3/B7/B8/B38; UMTS </a:t>
            </a: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B1/B2/B5/B8</a:t>
            </a:r>
            <a:endParaRPr lang="pl-PL" sz="105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Gniazdo </a:t>
            </a: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RJ45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 x </a:t>
            </a: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LAN1/WAN (10GE: 100Base-T /1000Base-T/2.5GBase-T /5GBase-T/10GBase-T)</a:t>
            </a:r>
          </a:p>
          <a:p>
            <a:pPr>
              <a:lnSpc>
                <a:spcPct val="150000"/>
              </a:lnSpc>
            </a:pP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   1 </a:t>
            </a: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 LAN2 (1GE: 10Base-T /100Base-T /1000Base-T</a:t>
            </a: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Gniazdo </a:t>
            </a:r>
            <a:r>
              <a:rPr lang="pl-PL" sz="105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telefoniczne </a:t>
            </a:r>
            <a:r>
              <a:rPr lang="pl-PL" sz="105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 </a:t>
            </a: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 RJ11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Wi-Fi 6 </a:t>
            </a:r>
            <a:r>
              <a:rPr lang="pt-BR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(IEEE 802.11a/b/g/n/ac/ax 2.4 GHz i 5 GHz )</a:t>
            </a:r>
            <a:endParaRPr lang="pl-PL" sz="105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Jednoczesna </a:t>
            </a:r>
            <a:r>
              <a:rPr lang="pl-PL" sz="105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obsługa do 128 urządzeń podłączonych poprzez </a:t>
            </a:r>
            <a:r>
              <a:rPr lang="pl-PL" sz="105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Wi-Fi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dirty="0">
                <a:solidFill>
                  <a:schemeClr val="tx1"/>
                </a:solidFill>
                <a:latin typeface="+mj-lt"/>
                <a:cs typeface="Calibri" pitchFamily="34" charset="0"/>
              </a:rPr>
              <a:t>Slot na kartę SIM: Nano 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Calibri" pitchFamily="34" charset="0"/>
              </a:rPr>
              <a:t>SIM</a:t>
            </a:r>
            <a:endParaRPr lang="pl-PL" sz="1050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05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050" b="1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UWAGA</a:t>
            </a:r>
            <a:r>
              <a:rPr lang="pl-PL" sz="105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: router nie wspiera 2G</a:t>
            </a:r>
          </a:p>
          <a:p>
            <a:pPr>
              <a:lnSpc>
                <a:spcPct val="120000"/>
              </a:lnSpc>
            </a:pPr>
            <a:endParaRPr lang="pl-PL" sz="10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362" r="14362"/>
          <a:stretch>
            <a:fillRect/>
          </a:stretch>
        </p:blipFill>
        <p:spPr>
          <a:xfrm>
            <a:off x="251520" y="339725"/>
            <a:ext cx="1668338" cy="23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lus Biznes">
      <a:dk1>
        <a:srgbClr val="13113A"/>
      </a:dk1>
      <a:lt1>
        <a:sysClr val="window" lastClr="FFFFFF"/>
      </a:lt1>
      <a:dk2>
        <a:srgbClr val="A5A5A5"/>
      </a:dk2>
      <a:lt2>
        <a:srgbClr val="EEECE1"/>
      </a:lt2>
      <a:accent1>
        <a:srgbClr val="13113A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FF"/>
      </a:hlink>
      <a:folHlink>
        <a:srgbClr val="800080"/>
      </a:folHlink>
    </a:clrScheme>
    <a:fontScheme name="Plus Biz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696</Words>
  <Application>Microsoft Office PowerPoint</Application>
  <PresentationFormat>Pokaz na ekranie (16:9)</PresentationFormat>
  <Paragraphs>102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Motyw pakietu Office</vt:lpstr>
      <vt:lpstr>Urządzenia z dostępem                do technologii 5G</vt:lpstr>
      <vt:lpstr>Urządzenia z dostępem do technologii 5G</vt:lpstr>
      <vt:lpstr>Huawei Mate Xs</vt:lpstr>
      <vt:lpstr>Huawei Mate Xs</vt:lpstr>
      <vt:lpstr>Huawei P40 Pro</vt:lpstr>
      <vt:lpstr>Huawei P40 Pro</vt:lpstr>
      <vt:lpstr>Huawei P40</vt:lpstr>
      <vt:lpstr>Huawei P40</vt:lpstr>
      <vt:lpstr>        Router ZTE MC801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Miś</dc:creator>
  <cp:lastModifiedBy>Zulus</cp:lastModifiedBy>
  <cp:revision>50</cp:revision>
  <dcterms:created xsi:type="dcterms:W3CDTF">2019-07-11T08:42:06Z</dcterms:created>
  <dcterms:modified xsi:type="dcterms:W3CDTF">2020-05-14T11:28:02Z</dcterms:modified>
</cp:coreProperties>
</file>